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3" r:id="rId4"/>
    <p:sldId id="272" r:id="rId5"/>
    <p:sldId id="284" r:id="rId6"/>
    <p:sldId id="271" r:id="rId7"/>
    <p:sldId id="268" r:id="rId8"/>
    <p:sldId id="27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C670C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E99D7-4A76-36BE-9F37-954494EEA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AF9EFA-8E0A-9644-8F82-E71BC5735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ECB9C-5854-F3EA-5B08-09DE1250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09A9C-1E18-5B10-CEC4-35B56B3A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3ACEA2-6244-ACCD-D55F-D6AD696A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3A523-4A69-9E49-E6E3-A78AAC33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5136AC-222E-2FEE-3B78-6007907AA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CD37F-93B6-7BF1-F2F9-6ABF4F05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581F53-2A13-4BA5-69EF-4D6B0872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49934B-77CB-1F4C-F2F9-B20D6AF6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7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EE5C9D-DBDC-A77F-5BD3-546952E41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55F2F9-8194-BC26-8B92-3FD758342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7DD3A-AF2A-EBD2-BCFE-2E67BE70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00F1C-1515-DB8D-AC78-E6A5306A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753B8-E74B-7021-0FE9-19291FEE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8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6A203-3F0B-2999-D3F1-439D7AF3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F46A1-4CB9-1D1F-4373-213DF97C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AEF16-9EDB-9F2D-53C7-F618EEEB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5DC2B-9AA7-F935-B195-62E2A0E4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8D5F65-5401-5D30-5433-F7954229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5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633BA-BD03-2C58-EEDF-6D167868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531C39-1949-AE16-1F82-7B886D3C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5E206-3147-A24B-890F-3E4A21CD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0D78E-83E9-9803-AF5D-9D14A18E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93E15C-3C69-96FB-59FB-A23E363C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4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4D54B-6DA2-E3B0-D166-5522800F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EBE18-95EF-0931-FA18-E54FE1FC0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859C6B-AE45-C73D-29F7-B7B5E9622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ABFB19-5CA1-DF60-CC98-D612D02F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4DB514-CF4A-82A5-0B7A-83BEFD36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206C5-4880-4BCF-AE5A-798B89F6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83DE-6982-94B2-3943-EBCBBC9C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AA4C9C-9D8F-7565-E5E9-933CCCD2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5A57E0-C9A0-19C3-D460-A9473FEC8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B174FA-D3C5-5D9A-2812-B7E4CF54C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EDC265-53A8-CD3A-43F4-8914EE4C0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4021AE-C024-F92A-D3CB-A3E0C793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2812D5-7BCF-8E57-E4AD-428C3AC8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8E9AE4-1DEF-2025-0B9A-57B2DAD5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9255B-BE20-6DFC-557B-0C69594F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F73C7F-45B9-64A8-7738-38CC211A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827188-B1BC-AEB3-6495-2F4CD9EB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D08D9D-6167-1129-DC23-17AF2A91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57259F-4A42-F89E-721F-CC82452C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5F04-C2EE-6D88-AEDA-DD657A4A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42AD9-2290-195E-AC49-BE44606D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2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79A24-A1C2-74D9-0A20-078ECBFE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F6699-DEDA-B5AB-E2F4-F967D6CF6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FFB8A-1649-1704-09E3-DE85CB1DB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BEAC51-8FB1-BDAB-D1B4-F94C5701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D22392-6514-C50E-760B-D498BDDE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08603-4F9C-BF9E-37B6-81E6248C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6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3D698-551F-F1E2-5A1B-BBB93014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8961CB-7F5B-7081-E7CD-6E30211EB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5C4A8-91F8-277F-26A1-104076896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6EA249-1624-D572-AD1D-81332193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9AB8D3-209A-6D1B-9C56-7DA5037B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2039F-8FC1-99AA-77B5-D9BE0B4F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7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E46FB-2079-A854-D2F5-4B036768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FF641B-5B11-855B-1140-26576D7DE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0208B-6ADF-2E8D-09B6-18FBCFB0B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E6A55-6F65-4358-BE06-219BAFFDE29E}" type="datetimeFigureOut">
              <a:rPr lang="ru-RU" smtClean="0"/>
              <a:t>пн 10.02.25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47622-31C4-EA32-2062-A04F83DA5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9EFA1-CFAF-1E96-5712-B01C9A837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999E-D696-4BC7-846A-8C4F0944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171B1-2640-5B5E-1425-F9AA0662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1B88D-D12C-D64D-C048-37127D50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0" y="1462995"/>
            <a:ext cx="9144000" cy="2188029"/>
          </a:xfrm>
        </p:spPr>
        <p:txBody>
          <a:bodyPr>
            <a:noAutofit/>
          </a:bodyPr>
          <a:lstStyle/>
          <a:p>
            <a:r>
              <a:rPr lang="ru-RU" sz="5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 национальных культур</a:t>
            </a:r>
            <a:br>
              <a:rPr lang="ru-RU" sz="5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КОРЕННЫХ НАРОДОВ ЛЕНИНГРАДСКОЙ ОБЛОСТИ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23A2F3-7D33-717F-EE39-CAAB9FB7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2640" y="366735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Подготовила: преподаватель ДШИ им. И. О. Дунаевского</a:t>
            </a:r>
          </a:p>
          <a:p>
            <a:r>
              <a:rPr lang="ru-RU" dirty="0">
                <a:solidFill>
                  <a:srgbClr val="FF0000"/>
                </a:solidFill>
              </a:rPr>
              <a:t>Любченко Елена Геннадьевна</a:t>
            </a:r>
          </a:p>
          <a:p>
            <a:r>
              <a:rPr lang="ru-RU" dirty="0">
                <a:solidFill>
                  <a:srgbClr val="FF0000"/>
                </a:solidFill>
              </a:rPr>
              <a:t>Искусство 47 регион, урок 8</a:t>
            </a:r>
          </a:p>
          <a:p>
            <a:r>
              <a:rPr lang="ru-RU" dirty="0">
                <a:solidFill>
                  <a:srgbClr val="FF0000"/>
                </a:solidFill>
              </a:rPr>
              <a:t>2024г</a:t>
            </a:r>
          </a:p>
        </p:txBody>
      </p:sp>
    </p:spTree>
    <p:extLst>
      <p:ext uri="{BB962C8B-B14F-4D97-AF65-F5344CB8AC3E}">
        <p14:creationId xmlns:p14="http://schemas.microsoft.com/office/powerpoint/2010/main" val="30530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текст, флаг&#10;&#10;Автоматически созданное описание">
            <a:extLst>
              <a:ext uri="{FF2B5EF4-FFF2-40B4-BE49-F238E27FC236}">
                <a16:creationId xmlns:a16="http://schemas.microsoft.com/office/drawing/2014/main" id="{20EC6B1F-4813-C63B-91FA-29F2CD8401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6" b="5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31CEC-9858-4523-930C-03EA81D9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sz="3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фестивалей национальных культур, проходящих на территории Ленинградской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84FB2-3B4A-469C-A09E-D7FB2CC4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17910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>
                <a:solidFill>
                  <a:srgbClr val="FC6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«Вепсский родник».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первой  половине июля в поселке Шугозеро Тихвинского района с 2012 года по инициативе Ленинградского областного учебно-методического центра культуры и искусства. (Хоровод дружбы). </a:t>
            </a:r>
          </a:p>
          <a:p>
            <a:pPr algn="just"/>
            <a:r>
              <a:rPr lang="ru-RU" sz="1800" b="1" dirty="0">
                <a:solidFill>
                  <a:srgbClr val="FC6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праздник водской культуры «Лужицкая складчина».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12-14 июля  в посёлке Лужицы, Кингисеппского района, у стен Лужицкого музея водской культуры. Праздник направлен на  сохранение и возрождение культуры водского народа.</a:t>
            </a:r>
          </a:p>
          <a:p>
            <a:pPr algn="just"/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C6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праздник вепсской культуры «</a:t>
            </a:r>
            <a:r>
              <a:rPr lang="ru-RU" sz="1800" b="1" dirty="0" err="1">
                <a:solidFill>
                  <a:srgbClr val="FC6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Энарне</a:t>
            </a:r>
            <a:r>
              <a:rPr lang="ru-RU" sz="1800" b="1" dirty="0">
                <a:solidFill>
                  <a:srgbClr val="FC6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C6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800" b="1" dirty="0">
                <a:solidFill>
                  <a:srgbClr val="FC6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переводе означает «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Вонозерская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земля» на протяжении двух дней в июне проходит в деревнях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Вонозеро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Тервеничи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Лодейнопольского района. Цель проекта — сохранение и развитие традиционной культуры коренных малочисленных народов.</a:t>
            </a:r>
          </a:p>
          <a:p>
            <a:pPr algn="just"/>
            <a:r>
              <a:rPr lang="ru-RU" sz="1800" b="1" dirty="0">
                <a:solidFill>
                  <a:srgbClr val="FC6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фестиваль национальных культур «Родники земли Климовской».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в деревне Климово Бокситогорского района 27 июля, ежегодно. На мероприятии собираются творческие коллективы из Новгородской, Вологодской, Ленинградской областей, республики Карелии, из Санкт-Петербурга. Задача фестиваля — познакомить гостей с самобытностью и национальным разнообразием фольклора, обрядов и обычаев русского, вепсского и карельского народов. </a:t>
            </a:r>
          </a:p>
          <a:p>
            <a:pPr algn="just"/>
            <a:r>
              <a:rPr lang="ru-RU" sz="1800" b="1" dirty="0">
                <a:solidFill>
                  <a:srgbClr val="FC67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ижорский праздник «Сохраняя – возрождаем».</a:t>
            </a:r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ижорского народа                традиционно проходит  9 июля на </a:t>
            </a: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Сойкинском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полуострове  в деревне Вистино, Кингисеппского района Ленинградской области. Традиционно на празднике собираются представители ингерманландских народностей, чтобы единой дружной семьей отметить свой праздник</a:t>
            </a:r>
            <a:r>
              <a:rPr lang="ru-RU" sz="1600" dirty="0">
                <a:solidFill>
                  <a:srgbClr val="FFFFFF"/>
                </a:solidFill>
              </a:rPr>
              <a:t>.</a:t>
            </a:r>
            <a:br>
              <a:rPr lang="ru-RU" sz="900" dirty="0">
                <a:solidFill>
                  <a:srgbClr val="FFFFFF"/>
                </a:solidFill>
              </a:rPr>
            </a:br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97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текст, флаг&#10;&#10;Автоматически созданное описание">
            <a:extLst>
              <a:ext uri="{FF2B5EF4-FFF2-40B4-BE49-F238E27FC236}">
                <a16:creationId xmlns:a16="http://schemas.microsoft.com/office/drawing/2014/main" id="{20EC6B1F-4813-C63B-91FA-29F2CD8401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6" b="527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31CEC-9858-4523-930C-03EA81D9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sz="3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фестивалей национальных культур, проходящих на территории Ленинградской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84FB2-3B4A-469C-A09E-D7FB2CC4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09" y="1739831"/>
            <a:ext cx="10515601" cy="4852761"/>
          </a:xfrm>
        </p:spPr>
        <p:txBody>
          <a:bodyPr>
            <a:normAutofit/>
          </a:bodyPr>
          <a:lstStyle/>
          <a:p>
            <a:pPr algn="just"/>
            <a:r>
              <a:rPr lang="ru-RU" sz="1800" b="1" i="0" dirty="0">
                <a:solidFill>
                  <a:srgbClr val="FC670C"/>
                </a:solidFill>
                <a:effectLst/>
                <a:latin typeface="YS Text"/>
              </a:rPr>
              <a:t>Этнокультурный фестиваль «Россия — созвучие культур»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YS Text"/>
              </a:rPr>
              <a:t>. Проводится 24 августа в Гатчине. В нём участвуют представители всех районов и национальных организаций области, а также гости из шести регионов Северо-запада.</a:t>
            </a:r>
          </a:p>
          <a:p>
            <a:pPr algn="just"/>
            <a:r>
              <a:rPr lang="ru-RU" sz="1800" b="1" i="0" dirty="0">
                <a:solidFill>
                  <a:srgbClr val="FC670C"/>
                </a:solidFill>
                <a:effectLst/>
                <a:latin typeface="YS Text"/>
              </a:rPr>
              <a:t>Молодёжный фестиваль национальных культур «ЭТНО»</a:t>
            </a:r>
            <a:r>
              <a:rPr lang="ru-RU" sz="1800" b="0" i="0" dirty="0">
                <a:solidFill>
                  <a:srgbClr val="FC670C"/>
                </a:solidFill>
                <a:effectLst/>
                <a:latin typeface="YS Text"/>
              </a:rPr>
              <a:t>. </a:t>
            </a:r>
            <a:r>
              <a:rPr lang="ru-RU" sz="1800" b="0" i="0" dirty="0">
                <a:solidFill>
                  <a:srgbClr val="FFFFFF"/>
                </a:solidFill>
                <a:effectLst/>
                <a:latin typeface="YS Text"/>
              </a:rPr>
              <a:t>Проходит 7–9 июня в посёлке Кошкино, Ленинградская область. Цель мероприятия — обмен опытом и укрепление межнациональных связей.</a:t>
            </a:r>
          </a:p>
          <a:p>
            <a:pPr algn="just"/>
            <a:r>
              <a:rPr lang="ru-RU" sz="1800" b="1" dirty="0">
                <a:solidFill>
                  <a:srgbClr val="FC670C"/>
                </a:solidFill>
              </a:rPr>
              <a:t>Ежегодный фестиваль «Корела-фест».</a:t>
            </a:r>
            <a:br>
              <a:rPr lang="ru-RU" sz="1800" dirty="0">
                <a:solidFill>
                  <a:srgbClr val="FC670C"/>
                </a:solidFill>
              </a:rPr>
            </a:br>
            <a:r>
              <a:rPr lang="ru-RU" sz="1800" dirty="0"/>
              <a:t>Место проведения :</a:t>
            </a:r>
            <a:r>
              <a:rPr lang="ru-RU" sz="1800" dirty="0">
                <a:solidFill>
                  <a:srgbClr val="FFFFFF"/>
                </a:solidFill>
              </a:rPr>
              <a:t>Ленинградская область, город Приозёрск. Проходит в июле месяце  у стен музея-крепости Корела, которая находится по адресу: Ленинградское шоссе, дом 3.</a:t>
            </a:r>
          </a:p>
          <a:p>
            <a:pPr algn="just"/>
            <a:r>
              <a:rPr lang="ru-RU" sz="1800" b="1" dirty="0">
                <a:solidFill>
                  <a:srgbClr val="FC670C"/>
                </a:solidFill>
              </a:rPr>
              <a:t>Летний</a:t>
            </a:r>
            <a:r>
              <a:rPr lang="ru-RU" sz="1800" b="1" dirty="0">
                <a:solidFill>
                  <a:srgbClr val="FFFFFF"/>
                </a:solidFill>
              </a:rPr>
              <a:t> </a:t>
            </a:r>
            <a:r>
              <a:rPr lang="ru-RU" sz="1800" b="1" dirty="0">
                <a:solidFill>
                  <a:srgbClr val="FC670C"/>
                </a:solidFill>
              </a:rPr>
              <a:t>праздник ингерманландских финнов «</a:t>
            </a:r>
            <a:r>
              <a:rPr lang="ru-RU" sz="1800" b="1" dirty="0" err="1">
                <a:solidFill>
                  <a:srgbClr val="FC670C"/>
                </a:solidFill>
              </a:rPr>
              <a:t>Юханнус</a:t>
            </a:r>
            <a:r>
              <a:rPr lang="ru-RU" sz="1800" b="1" dirty="0">
                <a:solidFill>
                  <a:srgbClr val="FC670C"/>
                </a:solidFill>
              </a:rPr>
              <a:t>».</a:t>
            </a:r>
            <a:r>
              <a:rPr lang="ru-RU" sz="1800" dirty="0">
                <a:solidFill>
                  <a:srgbClr val="FC670C"/>
                </a:solidFill>
              </a:rPr>
              <a:t> </a:t>
            </a:r>
            <a:r>
              <a:rPr lang="ru-RU" sz="1800" dirty="0">
                <a:solidFill>
                  <a:srgbClr val="FFFFFF"/>
                </a:solidFill>
              </a:rPr>
              <a:t>Проходит в посёлке Сиверский на «</a:t>
            </a:r>
            <a:r>
              <a:rPr lang="ru-RU" sz="1800" dirty="0" err="1">
                <a:solidFill>
                  <a:srgbClr val="FFFFFF"/>
                </a:solidFill>
              </a:rPr>
              <a:t>Лялином</a:t>
            </a:r>
            <a:r>
              <a:rPr lang="ru-RU" sz="1800" dirty="0">
                <a:solidFill>
                  <a:srgbClr val="FFFFFF"/>
                </a:solidFill>
              </a:rPr>
              <a:t>» лугу 23 – 24 июля .  творческие коллективы из Ленинградской области, Санкт-Петербурга и даже из других государств. </a:t>
            </a:r>
          </a:p>
          <a:p>
            <a:pPr algn="just"/>
            <a:r>
              <a:rPr lang="ru-RU" sz="1800" b="1" dirty="0">
                <a:solidFill>
                  <a:srgbClr val="FC670C"/>
                </a:solidFill>
              </a:rPr>
              <a:t>Всемирный день народного эпоса «Калевалы» </a:t>
            </a:r>
            <a:r>
              <a:rPr lang="ru-RU" sz="1800" dirty="0">
                <a:solidFill>
                  <a:srgbClr val="FFFFFF"/>
                </a:solidFill>
              </a:rPr>
              <a:t>отмечается 28 февраля в республике Карелия, Ленинградской области.   Это праздник народного карело-финского эпоса и финской культуры. Эпос «Калевала» — один из символов Карелии, её богатой культуры, истории. </a:t>
            </a:r>
          </a:p>
          <a:p>
            <a:pPr algn="just"/>
            <a:r>
              <a:rPr lang="ru-RU" sz="1800" b="1" dirty="0">
                <a:solidFill>
                  <a:srgbClr val="FC670C"/>
                </a:solidFill>
              </a:rPr>
              <a:t>Межрегиональный вепсский праздник «Древо жизни». </a:t>
            </a:r>
            <a:r>
              <a:rPr lang="ru-RU" sz="1800" dirty="0">
                <a:solidFill>
                  <a:srgbClr val="FFFFFF"/>
                </a:solidFill>
              </a:rPr>
              <a:t>Фестиваль культуры вепского народа . Проводится ежегодно во вторые выходные июля в селе </a:t>
            </a:r>
            <a:r>
              <a:rPr lang="ru-RU" sz="1800" dirty="0" err="1">
                <a:solidFill>
                  <a:srgbClr val="FFFFFF"/>
                </a:solidFill>
              </a:rPr>
              <a:t>Шелтозер</a:t>
            </a:r>
            <a:r>
              <a:rPr lang="ru-RU" sz="1800" dirty="0">
                <a:solidFill>
                  <a:srgbClr val="FFFFFF"/>
                </a:solidFill>
              </a:rPr>
              <a:t>, республика Карелия.</a:t>
            </a: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  <a:p>
            <a:endParaRPr lang="ru-RU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1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171B1-2640-5B5E-1425-F9AA0662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4" y="0"/>
            <a:ext cx="6531057" cy="67770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75A0E-E5B7-CA9A-D159-92DEFE050EEB}"/>
              </a:ext>
            </a:extLst>
          </p:cNvPr>
          <p:cNvSpPr txBox="1"/>
          <p:nvPr/>
        </p:nvSpPr>
        <p:spPr>
          <a:xfrm>
            <a:off x="820544" y="712039"/>
            <a:ext cx="48834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древние славяне (русские) </a:t>
            </a:r>
            <a:r>
              <a:rPr lang="ru-RU" dirty="0"/>
              <a:t>на территорию современной Ленинградской области появились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VI–VII вв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Это были ильменские или новгородские </a:t>
            </a:r>
            <a:r>
              <a:rPr lang="ru-RU" dirty="0" err="1"/>
              <a:t>словене</a:t>
            </a:r>
            <a:r>
              <a:rPr lang="ru-RU" dirty="0"/>
              <a:t> — предки русских на этой земле. Они шли несколькими потоками с юга, заселяя Верхнее </a:t>
            </a:r>
            <a:r>
              <a:rPr lang="ru-RU" dirty="0" err="1"/>
              <a:t>Полужье</a:t>
            </a:r>
            <a:r>
              <a:rPr lang="ru-RU" dirty="0"/>
              <a:t>, бассейн реки Сяси и среднего течения реки Паши. </a:t>
            </a:r>
          </a:p>
          <a:p>
            <a:pPr algn="just"/>
            <a:r>
              <a:rPr lang="ru-RU" dirty="0"/>
              <a:t>Около 750 года на реке Волхов они построили первый город —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знаменитую Ладогу,</a:t>
            </a:r>
            <a:r>
              <a:rPr lang="ru-RU" dirty="0"/>
              <a:t> которая теперь известна как Старая Ладога. Еще через 100 лет князь Рюрик возвел здесь крепость, и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Ладога стала первой столицей Северной Руси.    </a:t>
            </a:r>
            <a:r>
              <a:rPr lang="ru-RU" dirty="0"/>
              <a:t>В XI веке край стали обживать древнерусские земледельцы. Появилось много небольших деревень, распахивались поля, строились по погостам церкви.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551244-7D95-33AE-CEFC-2C966E50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30" y="276842"/>
            <a:ext cx="2491100" cy="228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AF9EF6-CFE0-F626-90C7-9C454AFF5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340" y="1003787"/>
            <a:ext cx="3098211" cy="228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F7865F-213C-5ACC-A205-5801A376B9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77"/>
          <a:stretch/>
        </p:blipFill>
        <p:spPr>
          <a:xfrm>
            <a:off x="6805095" y="3343666"/>
            <a:ext cx="4868697" cy="323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2329FC-11C0-0370-70DE-D8FABE92C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453" y="2674143"/>
            <a:ext cx="23622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453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171B1-2640-5B5E-1425-F9AA0662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971" cy="67770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F3035E-ED3C-56CA-A406-8A6E5A480D87}"/>
              </a:ext>
            </a:extLst>
          </p:cNvPr>
          <p:cNvSpPr txBox="1"/>
          <p:nvPr/>
        </p:nvSpPr>
        <p:spPr>
          <a:xfrm>
            <a:off x="1752586" y="3938586"/>
            <a:ext cx="93825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 фестивале  представлены угощения </a:t>
            </a:r>
            <a:r>
              <a:rPr lang="ru-RU" sz="1600" b="1" i="1" dirty="0"/>
              <a:t>русской, белорусской, восточной, кавказской, казачьей кухонь,</a:t>
            </a:r>
            <a:r>
              <a:rPr lang="ru-RU" sz="1600" dirty="0"/>
              <a:t> а также русской кухни «Варюша» и полюбившиеся блюда коренных народов Ленобласти. Работают ремесленные ряды, проходят открытые занятия и мастер-классы. Участие в празднике принимают народные коллективы из </a:t>
            </a:r>
            <a:r>
              <a:rPr lang="ru-RU" sz="1600" b="1" i="1" dirty="0"/>
              <a:t>17 районов области и 11 регионов России,</a:t>
            </a:r>
            <a:r>
              <a:rPr lang="ru-RU" sz="1600" dirty="0"/>
              <a:t> а также из областного </a:t>
            </a:r>
            <a:r>
              <a:rPr lang="ru-RU" sz="1600" b="1" i="1" dirty="0"/>
              <a:t>Дома дружбы и Дома национальностей Ленинградской области.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819C0-6B45-AAAB-64E3-DE1BBC06C79D}"/>
              </a:ext>
            </a:extLst>
          </p:cNvPr>
          <p:cNvSpPr txBox="1"/>
          <p:nvPr/>
        </p:nvSpPr>
        <p:spPr>
          <a:xfrm>
            <a:off x="1961321" y="703230"/>
            <a:ext cx="9382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Этнокультурный фестиваль «Россия – созвучие культур</a:t>
            </a:r>
            <a:r>
              <a:rPr lang="ru-RU" sz="2800" dirty="0">
                <a:solidFill>
                  <a:srgbClr val="FF5050"/>
                </a:solidFill>
              </a:rPr>
              <a:t>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1DD870-3552-2612-852B-845912BFB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20" y="1211728"/>
            <a:ext cx="2601822" cy="160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BB0676-691E-5AE8-C53A-F5B1B964D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03" y="1253960"/>
            <a:ext cx="2279991" cy="151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13E21C-A77D-67ED-7BAB-C10B91B3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30" y="2127273"/>
            <a:ext cx="2588946" cy="1773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1DE8DF-0644-4E5F-A788-BDDC44DD7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40" y="2640492"/>
            <a:ext cx="2455435" cy="1222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2F6665-9069-32B2-7059-1F1ABB193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76" y="1285508"/>
            <a:ext cx="1886011" cy="266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08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171B1-2640-5B5E-1425-F9AA0662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0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75A0E-E5B7-CA9A-D159-92DEFE050EEB}"/>
              </a:ext>
            </a:extLst>
          </p:cNvPr>
          <p:cNvSpPr txBox="1"/>
          <p:nvPr/>
        </p:nvSpPr>
        <p:spPr>
          <a:xfrm>
            <a:off x="1791214" y="768309"/>
            <a:ext cx="96176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Ленинградской области </a:t>
            </a:r>
            <a:r>
              <a:rPr lang="ru-RU" dirty="0"/>
              <a:t>широко празднуют русские народные праздники. Многие из них являются государственными. Бережно хранятся традиции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православных праздников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/>
              <a:t>                Всё больше интереса вызывают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древне-славянские праздники и традиции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/>
              <a:t>Понимание своих истоков и корней становится важной частью самосознания русских людей. Важно, чтобы древняя культура славян, нравственные и семейные ценности сохранялись и передавались  из поколения в поколение! Праздники делают знакомство с русской культурой яркими и весёлыми!</a:t>
            </a:r>
          </a:p>
        </p:txBody>
      </p:sp>
      <p:pic>
        <p:nvPicPr>
          <p:cNvPr id="16" name="Рисунок 15" descr="Изображение выглядит как текст, рождество, рождественская ел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604BD3D-808F-28FE-EF6D-55B384F0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4" y="2856767"/>
            <a:ext cx="1641167" cy="2321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Изображение выглядит как текст, снимок экрана, плака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F3EFE90-B8DA-171E-1EE4-4B44F24F5A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8"/>
          <a:stretch/>
        </p:blipFill>
        <p:spPr>
          <a:xfrm>
            <a:off x="7387666" y="2609436"/>
            <a:ext cx="1622435" cy="1448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текст, одежда, Человеческое лицо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16E3D89C-15B2-A7BE-4C4B-20A8D03784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08"/>
          <a:stretch/>
        </p:blipFill>
        <p:spPr>
          <a:xfrm>
            <a:off x="7472479" y="3654073"/>
            <a:ext cx="2042435" cy="160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Изображение выглядит как текст, Шрифт, цветок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979C0D6-F641-F8AF-A18F-7BB6508B3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77" y="2530113"/>
            <a:ext cx="2857500" cy="1962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текст, плакат, Рекламный проспект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D36873E4-1E6F-9A40-34E0-3FDD7D7941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90" y="3153939"/>
            <a:ext cx="1485851" cy="210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Изображение выглядит как текст, Шрифт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42D32E-2444-FE9E-C34A-32EF2F152E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60" y="3619693"/>
            <a:ext cx="2337427" cy="15582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Изображение выглядит как текст, цветок, плакат, Рекламный проспект&#10;&#10;Автоматически созданное описание">
            <a:extLst>
              <a:ext uri="{FF2B5EF4-FFF2-40B4-BE49-F238E27FC236}">
                <a16:creationId xmlns:a16="http://schemas.microsoft.com/office/drawing/2014/main" id="{07674E86-6B95-1E00-1188-0F3D72D3F0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22" y="2569440"/>
            <a:ext cx="1794527" cy="238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72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171B1-2640-5B5E-1425-F9AA0662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" y="53060"/>
            <a:ext cx="12192000" cy="680494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1B88D-D12C-D64D-C048-37127D50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3565" y="2421353"/>
            <a:ext cx="4201385" cy="109401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народы изображены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23A2F3-7D33-717F-EE39-CAAB9FB7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685" y="2237014"/>
            <a:ext cx="4423316" cy="2613765"/>
          </a:xfrm>
        </p:spPr>
        <p:txBody>
          <a:bodyPr>
            <a:normAutofit/>
          </a:bodyPr>
          <a:lstStyle/>
          <a:p>
            <a:pPr algn="l"/>
            <a:endParaRPr lang="ru-RU" sz="60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 выглядит как текст, карта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47932A85-B98C-39CD-AC1B-D09386C8E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50" y="691978"/>
            <a:ext cx="6195285" cy="474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6C4634-26C6-418F-947D-9B3BDC3CB576}"/>
              </a:ext>
            </a:extLst>
          </p:cNvPr>
          <p:cNvSpPr txBox="1"/>
          <p:nvPr/>
        </p:nvSpPr>
        <p:spPr>
          <a:xfrm>
            <a:off x="1714251" y="3991353"/>
            <a:ext cx="104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E97A5-A09F-A6B7-0586-AA4C2968818F}"/>
              </a:ext>
            </a:extLst>
          </p:cNvPr>
          <p:cNvSpPr txBox="1"/>
          <p:nvPr/>
        </p:nvSpPr>
        <p:spPr>
          <a:xfrm>
            <a:off x="2234404" y="1761546"/>
            <a:ext cx="1427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ИЖОРЫ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2A07A-F783-B01D-4183-6B1AC65F3F59}"/>
              </a:ext>
            </a:extLst>
          </p:cNvPr>
          <p:cNvSpPr txBox="1"/>
          <p:nvPr/>
        </p:nvSpPr>
        <p:spPr>
          <a:xfrm>
            <a:off x="3219545" y="4361021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ФИННЫ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CA76D-08B6-3114-1999-9A624C3D5B96}"/>
              </a:ext>
            </a:extLst>
          </p:cNvPr>
          <p:cNvSpPr txBox="1"/>
          <p:nvPr/>
        </p:nvSpPr>
        <p:spPr>
          <a:xfrm>
            <a:off x="4654254" y="3222835"/>
            <a:ext cx="15306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34D1A-1E4D-EEAF-6AFA-1D15A588DAF5}"/>
              </a:ext>
            </a:extLst>
          </p:cNvPr>
          <p:cNvSpPr txBox="1"/>
          <p:nvPr/>
        </p:nvSpPr>
        <p:spPr>
          <a:xfrm>
            <a:off x="5392514" y="1107247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ВЕПСЫ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1FD8C-1D4B-5F60-7D23-41C79063073A}"/>
              </a:ext>
            </a:extLst>
          </p:cNvPr>
          <p:cNvSpPr txBox="1"/>
          <p:nvPr/>
        </p:nvSpPr>
        <p:spPr>
          <a:xfrm>
            <a:off x="6187690" y="4027653"/>
            <a:ext cx="14387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171B1-2640-5B5E-1425-F9AA0662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1B88D-D12C-D64D-C048-37127D50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310" y="3216728"/>
            <a:ext cx="10614660" cy="2188029"/>
          </a:xfrm>
        </p:spPr>
        <p:txBody>
          <a:bodyPr>
            <a:noAutofit/>
          </a:bodyPr>
          <a:lstStyle/>
          <a:p>
            <a:r>
              <a:rPr lang="ru-RU" sz="5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проверки знаний!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23A2F3-7D33-717F-EE39-CAAB9FB7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684" y="814038"/>
            <a:ext cx="9379875" cy="4036741"/>
          </a:xfrm>
        </p:spPr>
        <p:txBody>
          <a:bodyPr>
            <a:normAutofit fontScale="32500" lnSpcReduction="20000"/>
          </a:bodyPr>
          <a:lstStyle/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Перечислите коренные народы ленинградской области?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Какой народ является самым многочисленным в Ленинградской области?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Какому народу посвящён фестиваль «Древо жизни»?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Продолжите название этно-праздника -  «Россия - ……………………»?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У какого народа сохранилось больше всего песен?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У какого народа больше всего праздников?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Перечислите места в ленинградской области где проходят праздники коренных народов, найдите их на карте?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Какой праздник вас заинтересовал больше всего?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Какой ваш любимый русский народный праздник?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ru-RU" sz="6000" dirty="0">
                <a:solidFill>
                  <a:srgbClr val="FF0000"/>
                </a:solidFill>
              </a:rPr>
              <a:t>Почему важно сохранять культуру и традиции коренных народов ленинградской области?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endParaRPr lang="ru-RU" sz="60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27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826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YS Text</vt:lpstr>
      <vt:lpstr>Тема Office</vt:lpstr>
      <vt:lpstr>Фестивали национальных культур  КОРЕННЫХ НАРОДОВ ЛЕНИНГРАДСКОЙ ОБЛОСТИ</vt:lpstr>
      <vt:lpstr>Перечень фестивалей национальных культур, проходящих на территории Ленинградской области</vt:lpstr>
      <vt:lpstr>Перечень фестивалей национальных культур, проходящих на территории Ленинградской области</vt:lpstr>
      <vt:lpstr>Презентация PowerPoint</vt:lpstr>
      <vt:lpstr>Презентация PowerPoint</vt:lpstr>
      <vt:lpstr>Презентация PowerPoint</vt:lpstr>
      <vt:lpstr>Какие народы изображены  на карте?</vt:lpstr>
      <vt:lpstr>Вопросы для проверки знаний!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КОРЕННЫХ НАРОДОВ ЛЕНИНГРАДСКОЙ ОБЛОСТИ</dc:title>
  <dc:creator>Elena Lyubchenko</dc:creator>
  <cp:lastModifiedBy>Пользователь</cp:lastModifiedBy>
  <cp:revision>13</cp:revision>
  <dcterms:created xsi:type="dcterms:W3CDTF">2024-12-03T15:33:46Z</dcterms:created>
  <dcterms:modified xsi:type="dcterms:W3CDTF">2025-02-10T18:35:35Z</dcterms:modified>
</cp:coreProperties>
</file>