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6" r:id="rId6"/>
    <p:sldId id="276" r:id="rId7"/>
    <p:sldId id="261" r:id="rId8"/>
    <p:sldId id="264" r:id="rId9"/>
    <p:sldId id="263" r:id="rId10"/>
    <p:sldId id="265" r:id="rId11"/>
    <p:sldId id="267" r:id="rId12"/>
    <p:sldId id="27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" initials="С" lastIdx="1" clrIdx="0">
    <p:extLst>
      <p:ext uri="{19B8F6BF-5375-455C-9EA6-DF929625EA0E}">
        <p15:presenceInfo xmlns:p15="http://schemas.microsoft.com/office/powerpoint/2012/main" userId="Светла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3554" y="1538583"/>
            <a:ext cx="6439678" cy="1936509"/>
          </a:xfrm>
        </p:spPr>
        <p:txBody>
          <a:bodyPr/>
          <a:lstStyle/>
          <a:p>
            <a:r>
              <a:rPr lang="ru-RU" sz="5800" b="1" dirty="0" smtClean="0">
                <a:solidFill>
                  <a:schemeClr val="accent2">
                    <a:lumMod val="50000"/>
                  </a:schemeClr>
                </a:solidFill>
              </a:rPr>
              <a:t>ВЕРТЕПНЫЙ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 ТЕАТР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026" y="0"/>
            <a:ext cx="3103039" cy="5527042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8445">
            <a:off x="-296983" y="67406"/>
            <a:ext cx="3519646" cy="22224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t="11353" r="6970"/>
          <a:stretch/>
        </p:blipFill>
        <p:spPr>
          <a:xfrm rot="21250889">
            <a:off x="-167370" y="2159019"/>
            <a:ext cx="3609926" cy="23818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r="5314" b="15714"/>
          <a:stretch/>
        </p:blipFill>
        <p:spPr>
          <a:xfrm rot="20189516">
            <a:off x="746495" y="4228199"/>
            <a:ext cx="3567376" cy="2309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644">
            <a:off x="4150375" y="4180391"/>
            <a:ext cx="3646037" cy="23719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Елена Слонимская, Лариса Соколова - В стране Иудейской (народн.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077.1"/>
                  <p14:fade out="25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027" y="0"/>
            <a:ext cx="252460" cy="2524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20001" y="5557852"/>
            <a:ext cx="464821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подготовлена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преподавателем МБУДО «ДШИ Всеволожского района пос. им. Морозова»</a:t>
            </a:r>
          </a:p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Гаркиной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 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14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00"/>
                            </p:stCondLst>
                            <p:childTnLst>
                              <p:par>
                                <p:cTn id="15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66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66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66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66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66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66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51" y="673010"/>
            <a:ext cx="9601196" cy="1303867"/>
          </a:xfrm>
        </p:spPr>
        <p:txBody>
          <a:bodyPr/>
          <a:lstStyle/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Куклы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«Земного мира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52" y="2593750"/>
            <a:ext cx="5269496" cy="379131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Кукла Царь Ирод</a:t>
            </a:r>
          </a:p>
          <a:p>
            <a:r>
              <a:rPr lang="ru-RU" sz="3200" b="1" dirty="0" smtClean="0"/>
              <a:t>Куклы Воины</a:t>
            </a:r>
          </a:p>
          <a:p>
            <a:r>
              <a:rPr lang="ru-RU" sz="3200" b="1" dirty="0" smtClean="0"/>
              <a:t>Кукла Рахиль с младенцем</a:t>
            </a:r>
          </a:p>
          <a:p>
            <a:r>
              <a:rPr lang="ru-RU" sz="3200" b="1" dirty="0" smtClean="0"/>
              <a:t>Кукла Смерть</a:t>
            </a:r>
          </a:p>
          <a:p>
            <a:r>
              <a:rPr lang="ru-RU" sz="3200" b="1" dirty="0" smtClean="0"/>
              <a:t>Кукла Чёрт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69" y="2873783"/>
            <a:ext cx="1829766" cy="243968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05" b="16314"/>
          <a:stretch/>
        </p:blipFill>
        <p:spPr>
          <a:xfrm>
            <a:off x="7904169" y="2868003"/>
            <a:ext cx="1829766" cy="24454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4" t="15575" r="8064" b="1589"/>
          <a:stretch/>
        </p:blipFill>
        <p:spPr>
          <a:xfrm>
            <a:off x="7904169" y="2868003"/>
            <a:ext cx="1829766" cy="2461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8" r="194"/>
          <a:stretch/>
        </p:blipFill>
        <p:spPr>
          <a:xfrm>
            <a:off x="7809096" y="2931912"/>
            <a:ext cx="2019911" cy="23332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70" y="2778534"/>
            <a:ext cx="1661562" cy="2550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15731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5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773" y="622218"/>
            <a:ext cx="9601196" cy="1303867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Кукла Пономарь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7" y="2314514"/>
            <a:ext cx="9703849" cy="802312"/>
          </a:xfrm>
        </p:spPr>
        <p:txBody>
          <a:bodyPr>
            <a:normAutofit fontScale="92500"/>
          </a:bodyPr>
          <a:lstStyle/>
          <a:p>
            <a:r>
              <a:rPr lang="ru-RU" sz="3200" b="1" dirty="0"/>
              <a:t>О</a:t>
            </a:r>
            <a:r>
              <a:rPr lang="ru-RU" sz="3200" b="1" dirty="0" smtClean="0"/>
              <a:t>дна </a:t>
            </a:r>
            <a:r>
              <a:rPr lang="ru-RU" sz="3200" b="1" dirty="0"/>
              <a:t>из самых необычных кукол Вертепного театра.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71" y="2890684"/>
            <a:ext cx="5119150" cy="380508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37602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084" y="1000522"/>
            <a:ext cx="10599174" cy="489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</a:pP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Пономарь является хозяином Вертепного ящика.</a:t>
            </a:r>
          </a:p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</a:pP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его обязанности входит зажигать свечи перед началом представления и тушить их по окончанию.</a:t>
            </a:r>
          </a:p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</a:pP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 сути, 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Пономарь-это </a:t>
            </a: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единственный театральный персонаж, придуманный специально для обслуживания сцены. Только ему разрешено свободно передвигаться между этажами Вертепного ящика, другим куклам это строго запрещается!</a:t>
            </a:r>
          </a:p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</a:pP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Но тем не менее, кукла Пономарь не является обязательным персонажем Вертепного театра. В некоторых Вертепах свечи зажигают и гасят сами артисты.</a:t>
            </a:r>
          </a:p>
        </p:txBody>
      </p:sp>
    </p:spTree>
    <p:extLst>
      <p:ext uri="{BB962C8B-B14F-4D97-AF65-F5344CB8AC3E}">
        <p14:creationId xmlns:p14="http://schemas.microsoft.com/office/powerpoint/2010/main" val="2021344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528" y="253287"/>
            <a:ext cx="9601196" cy="1303867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Вертепный театр в наши дни</a:t>
            </a:r>
            <a:endParaRPr lang="ru-RU" sz="5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r="17280"/>
          <a:stretch/>
        </p:blipFill>
        <p:spPr>
          <a:xfrm>
            <a:off x="2941041" y="4353046"/>
            <a:ext cx="2405139" cy="223799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" y="1548122"/>
            <a:ext cx="2752656" cy="50429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" b="3983"/>
          <a:stretch/>
        </p:blipFill>
        <p:spPr>
          <a:xfrm>
            <a:off x="5411162" y="4353046"/>
            <a:ext cx="3732783" cy="223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692" y="1557154"/>
            <a:ext cx="2838620" cy="50338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r="12235"/>
          <a:stretch/>
        </p:blipFill>
        <p:spPr>
          <a:xfrm>
            <a:off x="6297412" y="1557154"/>
            <a:ext cx="2846533" cy="26129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41" y="1557154"/>
            <a:ext cx="3228868" cy="26219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14712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354" y="720078"/>
            <a:ext cx="9601196" cy="1303867"/>
          </a:xfrm>
        </p:spPr>
        <p:txBody>
          <a:bodyPr/>
          <a:lstStyle/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Что такое Вертепный театр?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7601" y="2310581"/>
            <a:ext cx="7925752" cy="334531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Народный </a:t>
            </a:r>
            <a:r>
              <a:rPr lang="ru-RU" b="1" dirty="0"/>
              <a:t>кукольный театр, повествующий о событиях, связанных с Рождением Иисуса Христа, разыгрываемый в специальном деревянном </a:t>
            </a:r>
            <a:r>
              <a:rPr lang="ru-RU" b="1" dirty="0" smtClean="0"/>
              <a:t>ящике на Рождество.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В отличие от светской народной драмы, Вертепное действо обязательно сопровождается пением колядок и религиозных кантов</a:t>
            </a:r>
            <a:r>
              <a:rPr lang="ru-RU" b="1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Кукольные  </a:t>
            </a:r>
            <a:r>
              <a:rPr lang="ru-RU" b="1" dirty="0"/>
              <a:t>вертепы  были распространены  на  территории  Польши,  Украины, Белоруссии,  России</a:t>
            </a:r>
            <a:r>
              <a:rPr lang="ru-RU" b="1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Слово </a:t>
            </a:r>
            <a:r>
              <a:rPr lang="ru-RU" b="1" dirty="0"/>
              <a:t>"вертеп" происходит от старославянского "</a:t>
            </a:r>
            <a:r>
              <a:rPr lang="ru-RU" b="1" dirty="0" err="1" smtClean="0"/>
              <a:t>вертепЪ</a:t>
            </a:r>
            <a:r>
              <a:rPr lang="ru-RU" b="1" dirty="0" smtClean="0"/>
              <a:t>" - </a:t>
            </a:r>
            <a:r>
              <a:rPr lang="ru-RU" b="1" dirty="0"/>
              <a:t>"пещера".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92" y="2131220"/>
            <a:ext cx="2533909" cy="3739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97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451" y="650537"/>
            <a:ext cx="9601196" cy="1303867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История Вертепного театра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67" y="2560129"/>
            <a:ext cx="2374520" cy="3309937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900002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52660" y="2514910"/>
            <a:ext cx="8214512" cy="414212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b="1" dirty="0"/>
              <a:t>Изобретение </a:t>
            </a:r>
            <a:r>
              <a:rPr lang="ru-RU" sz="2800" b="1" dirty="0" smtClean="0"/>
              <a:t>первого простого одноярусного Вертепа приписывается итальянскому католическому </a:t>
            </a:r>
            <a:r>
              <a:rPr lang="ru-RU" sz="2800" b="1" dirty="0"/>
              <a:t>святому Франциску </a:t>
            </a:r>
            <a:r>
              <a:rPr lang="ru-RU" sz="2800" b="1" dirty="0" smtClean="0"/>
              <a:t>Ассизскому, 1223 год.</a:t>
            </a:r>
          </a:p>
          <a:p>
            <a:pPr algn="just"/>
            <a:r>
              <a:rPr lang="ru-RU" sz="2800" b="1" dirty="0"/>
              <a:t>Самый ранний </a:t>
            </a:r>
            <a:r>
              <a:rPr lang="ru-RU" sz="2800" b="1" dirty="0" smtClean="0"/>
              <a:t>найденный Вертепный </a:t>
            </a:r>
            <a:r>
              <a:rPr lang="ru-RU" sz="2800" b="1" dirty="0"/>
              <a:t>ящик в нашей стране датируется 1591 годом</a:t>
            </a:r>
            <a:r>
              <a:rPr lang="ru-RU" sz="2800" b="1" dirty="0" smtClean="0"/>
              <a:t>.</a:t>
            </a:r>
          </a:p>
          <a:p>
            <a:pPr algn="just"/>
            <a:r>
              <a:rPr lang="ru-RU" sz="2800" b="1" dirty="0"/>
              <a:t>Расцвет вертепного театра в России пришелся на XIX век</a:t>
            </a:r>
            <a:r>
              <a:rPr lang="ru-RU" sz="2800" b="1" dirty="0" smtClean="0"/>
              <a:t>.</a:t>
            </a:r>
          </a:p>
          <a:p>
            <a:pPr algn="just"/>
            <a:r>
              <a:rPr lang="ru-RU" sz="2800" b="1" dirty="0" smtClean="0"/>
              <a:t>После Октябрьской </a:t>
            </a:r>
            <a:r>
              <a:rPr lang="ru-RU" sz="2800" b="1" dirty="0"/>
              <a:t>революции 1917 года и последовавшей вслед за ней антирелигиозной пропагандой Вертепный театр оказался под строгим запретом</a:t>
            </a:r>
            <a:r>
              <a:rPr lang="ru-RU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1930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52" y="720875"/>
            <a:ext cx="9601196" cy="130386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Возрождение Вертепного театра в России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3095" y="2386756"/>
            <a:ext cx="7003701" cy="113747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В 1980 году, Фольклорный ансамбль Дмитрия Покровского решил </a:t>
            </a:r>
            <a:r>
              <a:rPr lang="ru-RU" b="1" dirty="0" smtClean="0"/>
              <a:t>восстановить Вертеп </a:t>
            </a:r>
            <a:r>
              <a:rPr lang="ru-RU" b="1" dirty="0"/>
              <a:t>для </a:t>
            </a:r>
            <a:r>
              <a:rPr lang="ru-RU" b="1" dirty="0" smtClean="0"/>
              <a:t>программы</a:t>
            </a:r>
            <a:r>
              <a:rPr lang="ru-RU" b="1" dirty="0"/>
              <a:t> </a:t>
            </a:r>
            <a:r>
              <a:rPr lang="ru-RU" b="1" dirty="0" smtClean="0"/>
              <a:t>«Русский </a:t>
            </a:r>
            <a:r>
              <a:rPr lang="ru-RU" b="1" dirty="0"/>
              <a:t>народный </a:t>
            </a:r>
            <a:r>
              <a:rPr lang="ru-RU" b="1" dirty="0" smtClean="0"/>
              <a:t>театр».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1903" y="5008371"/>
            <a:ext cx="6863024" cy="148414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b="1" dirty="0"/>
              <a:t>Дмитрий Викторович Покровский обратился за содействием к исследователю театра кукол, режиссеру, фотографу Виктору Исаевичу </a:t>
            </a:r>
            <a:r>
              <a:rPr lang="ru-RU" sz="2600" b="1" dirty="0" err="1"/>
              <a:t>Новацкому</a:t>
            </a:r>
            <a:r>
              <a:rPr lang="ru-RU" sz="2600" b="1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2108"/>
          <a:stretch/>
        </p:blipFill>
        <p:spPr>
          <a:xfrm>
            <a:off x="8387560" y="2540223"/>
            <a:ext cx="2914022" cy="2421653"/>
          </a:xfrm>
          <a:prstGeom prst="rect">
            <a:avLst/>
          </a:prstGeom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5" t="10532"/>
          <a:stretch/>
        </p:blipFill>
        <p:spPr>
          <a:xfrm>
            <a:off x="1014884" y="3798277"/>
            <a:ext cx="2863780" cy="2420188"/>
          </a:xfrm>
          <a:prstGeom prst="rect">
            <a:avLst/>
          </a:prstGeom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87509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5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75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75654"/>
            <a:ext cx="9601196" cy="1303867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Сюжет Вертепного представления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4120" y="2380604"/>
            <a:ext cx="5271653" cy="1289881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Первая часть Вертепного представления рассказывает о приходе на землю Спасителя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2332578"/>
            <a:ext cx="5437238" cy="136624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Во второй </a:t>
            </a:r>
            <a:r>
              <a:rPr lang="ru-RU" b="1" dirty="0" smtClean="0"/>
              <a:t>части разыгрываются комедийные сценки, </a:t>
            </a:r>
            <a:r>
              <a:rPr lang="ru-RU" b="1" dirty="0"/>
              <a:t>не связанные с темой Рождества.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"/>
          <a:stretch/>
        </p:blipFill>
        <p:spPr>
          <a:xfrm>
            <a:off x="1563326" y="3854652"/>
            <a:ext cx="3913240" cy="250468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47377" r="9356"/>
          <a:stretch/>
        </p:blipFill>
        <p:spPr>
          <a:xfrm>
            <a:off x="6863085" y="3822616"/>
            <a:ext cx="3903067" cy="253672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95811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852" y="474345"/>
            <a:ext cx="1122022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Сюжет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первой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части</a:t>
            </a:r>
            <a:endParaRPr lang="ru-RU" sz="2000" b="1" dirty="0" smtClean="0"/>
          </a:p>
          <a:p>
            <a:pPr marL="285750" lvl="0" indent="-285750" algn="just">
              <a:buClr>
                <a:srgbClr val="D9B247"/>
              </a:buClr>
              <a:buSzPct val="115000"/>
              <a:buFont typeface="Arial"/>
              <a:buChar char="•"/>
            </a:pPr>
            <a:endParaRPr lang="ru-RU" sz="1200" b="1" dirty="0" smtClean="0"/>
          </a:p>
          <a:p>
            <a:pPr marL="285750" lvl="0" indent="-285750" algn="just">
              <a:buClr>
                <a:srgbClr val="D9B247"/>
              </a:buClr>
              <a:buSzPct val="115000"/>
              <a:buFont typeface="Arial"/>
              <a:buChar char="•"/>
            </a:pPr>
            <a:r>
              <a:rPr lang="ru-RU" sz="2200" b="1" dirty="0" smtClean="0"/>
              <a:t>Ангел </a:t>
            </a:r>
            <a:r>
              <a:rPr lang="ru-RU" sz="2200" b="1" dirty="0"/>
              <a:t>возвещает всем о рождении </a:t>
            </a:r>
            <a:r>
              <a:rPr lang="ru-RU" sz="2200" b="1" dirty="0" err="1" smtClean="0"/>
              <a:t>Богомладенца</a:t>
            </a:r>
            <a:r>
              <a:rPr lang="ru-RU" sz="2200" b="1" dirty="0" smtClean="0"/>
              <a:t>.</a:t>
            </a:r>
          </a:p>
          <a:p>
            <a:pPr marL="285750" lvl="0" indent="-285750" algn="just">
              <a:buClr>
                <a:srgbClr val="D9B247"/>
              </a:buClr>
              <a:buSzPct val="115000"/>
              <a:buFont typeface="Arial"/>
              <a:buChar char="•"/>
            </a:pPr>
            <a:r>
              <a:rPr lang="ru-RU" sz="2200" b="1" dirty="0" smtClean="0"/>
              <a:t>К </a:t>
            </a:r>
            <a:r>
              <a:rPr lang="ru-RU" sz="2200" b="1" dirty="0"/>
              <a:t>новорождённому Младенцу приходят поклониться Пастухи и три Волхва: </a:t>
            </a:r>
            <a:r>
              <a:rPr lang="ru-RU" sz="2200" b="1" dirty="0" err="1"/>
              <a:t>Каспар</a:t>
            </a:r>
            <a:r>
              <a:rPr lang="ru-RU" sz="2200" b="1" dirty="0"/>
              <a:t>, Мельхиор, </a:t>
            </a:r>
            <a:r>
              <a:rPr lang="ru-RU" sz="2200" b="1" dirty="0" err="1" smtClean="0"/>
              <a:t>Бальтозар</a:t>
            </a:r>
            <a:r>
              <a:rPr lang="ru-RU" sz="2200" b="1" dirty="0" smtClean="0"/>
              <a:t>.</a:t>
            </a:r>
          </a:p>
          <a:p>
            <a:pPr marL="285750" lvl="0" indent="-285750" algn="just">
              <a:buClr>
                <a:srgbClr val="D9B247"/>
              </a:buClr>
              <a:buSzPct val="115000"/>
              <a:buFont typeface="Arial"/>
              <a:buChar char="•"/>
            </a:pPr>
            <a:r>
              <a:rPr lang="ru-RU" sz="2200" b="1" dirty="0" smtClean="0"/>
              <a:t>Царь </a:t>
            </a:r>
            <a:r>
              <a:rPr lang="ru-RU" sz="2200" b="1" dirty="0"/>
              <a:t>Ирод узнаёт о рождении </a:t>
            </a:r>
            <a:r>
              <a:rPr lang="ru-RU" sz="2200" b="1" dirty="0" smtClean="0"/>
              <a:t>чудо-младенца</a:t>
            </a:r>
            <a:r>
              <a:rPr lang="ru-RU" sz="2200" b="1" dirty="0"/>
              <a:t>, который должен стать великим Царём. Он боится, что родившийся Царь отнимет у него власть и замышляет его убить. Ирод ждёт Волхвов, чтобы расспросить их о местонахождении </a:t>
            </a:r>
            <a:r>
              <a:rPr lang="ru-RU" sz="2200" b="1" dirty="0" smtClean="0"/>
              <a:t>младенца.</a:t>
            </a:r>
          </a:p>
          <a:p>
            <a:pPr marL="285750" lvl="0" indent="-285750" algn="just">
              <a:buClr>
                <a:srgbClr val="D9B247"/>
              </a:buClr>
              <a:buSzPct val="115000"/>
              <a:buFont typeface="Arial"/>
              <a:buChar char="•"/>
            </a:pPr>
            <a:r>
              <a:rPr lang="ru-RU" sz="2200" b="1" dirty="0" smtClean="0"/>
              <a:t>Ангел </a:t>
            </a:r>
            <a:r>
              <a:rPr lang="ru-RU" sz="2200" b="1" dirty="0"/>
              <a:t>предупреждает Волхвов, чтобы они не ходили к Ироду и не выдавали ему Христа, а Иосифу Ангел велит бежать с младенцем и Марией в </a:t>
            </a:r>
            <a:r>
              <a:rPr lang="ru-RU" sz="2200" b="1" dirty="0" smtClean="0"/>
              <a:t>Египет.</a:t>
            </a:r>
          </a:p>
          <a:p>
            <a:pPr marL="285750" lvl="0" indent="-285750" algn="just">
              <a:buClr>
                <a:srgbClr val="D9B247"/>
              </a:buClr>
              <a:buSzPct val="115000"/>
              <a:buFont typeface="Arial"/>
              <a:buChar char="•"/>
            </a:pPr>
            <a:r>
              <a:rPr lang="ru-RU" sz="2200" b="1" dirty="0" smtClean="0"/>
              <a:t>Тогда </a:t>
            </a:r>
            <a:r>
              <a:rPr lang="ru-RU" sz="2200" b="1" dirty="0"/>
              <a:t>разгневанный Ирод повелевает Воинам убить всех младенцев в Вифлееме в возрасте до двух </a:t>
            </a:r>
            <a:r>
              <a:rPr lang="ru-RU" sz="2200" b="1" dirty="0" smtClean="0"/>
              <a:t>лет.</a:t>
            </a:r>
          </a:p>
          <a:p>
            <a:pPr marL="285750" lvl="0" indent="-285750" algn="just">
              <a:buClr>
                <a:srgbClr val="D9B247"/>
              </a:buClr>
              <a:buSzPct val="115000"/>
              <a:buFont typeface="Arial"/>
              <a:buChar char="•"/>
            </a:pPr>
            <a:r>
              <a:rPr lang="ru-RU" sz="2200" b="1" dirty="0" smtClean="0"/>
              <a:t>К </a:t>
            </a:r>
            <a:r>
              <a:rPr lang="ru-RU" sz="2200" b="1" dirty="0"/>
              <a:t>нему приходит Рахиль, умоляя не убивать её </a:t>
            </a:r>
            <a:r>
              <a:rPr lang="ru-RU" sz="2200" b="1" dirty="0" smtClean="0"/>
              <a:t>ребёнка, но </a:t>
            </a:r>
            <a:r>
              <a:rPr lang="ru-RU" sz="2200" b="1" dirty="0"/>
              <a:t>Ирод глух к ее </a:t>
            </a:r>
            <a:r>
              <a:rPr lang="ru-RU" sz="2200" b="1" dirty="0" smtClean="0"/>
              <a:t>мольбам.</a:t>
            </a:r>
          </a:p>
          <a:p>
            <a:pPr marL="285750" lvl="0" indent="-285750" algn="just">
              <a:buClr>
                <a:srgbClr val="D9B247"/>
              </a:buClr>
              <a:buSzPct val="115000"/>
              <a:buFont typeface="Arial"/>
              <a:buChar char="•"/>
            </a:pPr>
            <a:r>
              <a:rPr lang="ru-RU" sz="2200" b="1" dirty="0" smtClean="0"/>
              <a:t>Ангел </a:t>
            </a:r>
            <a:r>
              <a:rPr lang="ru-RU" sz="2200" b="1" dirty="0"/>
              <a:t>утешает Рахиль и сообщает ей, что её малыш будет в </a:t>
            </a:r>
            <a:r>
              <a:rPr lang="ru-RU" sz="2200" b="1" dirty="0" smtClean="0"/>
              <a:t>раю.</a:t>
            </a:r>
          </a:p>
          <a:p>
            <a:pPr marL="285750" lvl="0" indent="-285750" algn="just">
              <a:buClr>
                <a:srgbClr val="D9B247"/>
              </a:buClr>
              <a:buSzPct val="115000"/>
              <a:buFont typeface="Arial"/>
              <a:buChar char="•"/>
            </a:pPr>
            <a:r>
              <a:rPr lang="ru-RU" sz="2200" b="1" dirty="0" smtClean="0"/>
              <a:t>После </a:t>
            </a:r>
            <a:r>
              <a:rPr lang="ru-RU" sz="2200" b="1" dirty="0"/>
              <a:t>таких злодеяний к Ироду приходит Смерть и хочет забрать его с собой. Ирод просит у неё отсрочки, но Смерть не соглашается и зовёт Черта, который утаскивает обезглавленное тело Ирода в преисподнюю.</a:t>
            </a:r>
          </a:p>
        </p:txBody>
      </p:sp>
    </p:spTree>
    <p:extLst>
      <p:ext uri="{BB962C8B-B14F-4D97-AF65-F5344CB8AC3E}">
        <p14:creationId xmlns:p14="http://schemas.microsoft.com/office/powerpoint/2010/main" val="957612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90730"/>
            <a:ext cx="9601196" cy="1303867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Строение Вертепного ящика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7653" y="2339254"/>
            <a:ext cx="7510980" cy="432280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500" b="1" dirty="0"/>
              <a:t>Вертепный ящик делали из дерева, зачастую </a:t>
            </a:r>
            <a:r>
              <a:rPr lang="ru-RU" sz="2500" b="1" dirty="0" smtClean="0"/>
              <a:t>сооружая по </a:t>
            </a:r>
            <a:r>
              <a:rPr lang="ru-RU" sz="2500" b="1" dirty="0"/>
              <a:t>образу </a:t>
            </a:r>
            <a:r>
              <a:rPr lang="ru-RU" sz="2500" b="1" dirty="0" smtClean="0"/>
              <a:t>Храма.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500" b="1" dirty="0"/>
              <a:t>Как правило, Вертеп был двух </a:t>
            </a:r>
            <a:r>
              <a:rPr lang="ru-RU" sz="2500" b="1" dirty="0" smtClean="0"/>
              <a:t>ярусным</a:t>
            </a:r>
            <a:r>
              <a:rPr lang="ru-RU" sz="2500" dirty="0"/>
              <a:t>.</a:t>
            </a:r>
            <a:endParaRPr lang="ru-RU" sz="25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500" b="1" dirty="0" smtClean="0"/>
              <a:t>Строение Вертепа отражает модель </a:t>
            </a:r>
            <a:r>
              <a:rPr lang="ru-RU" sz="2500" b="1" dirty="0"/>
              <a:t>мироздания: </a:t>
            </a:r>
            <a:r>
              <a:rPr lang="ru-RU" sz="2500" b="1" dirty="0" smtClean="0"/>
              <a:t>верхний этаж - мир </a:t>
            </a:r>
            <a:r>
              <a:rPr lang="ru-RU" sz="2500" b="1" dirty="0"/>
              <a:t>«горний», </a:t>
            </a:r>
            <a:r>
              <a:rPr lang="ru-RU" sz="2500" b="1" dirty="0" smtClean="0"/>
              <a:t>небесный; нижний этаж - </a:t>
            </a:r>
            <a:r>
              <a:rPr lang="ru-RU" sz="2500" b="1" dirty="0"/>
              <a:t>мир «дольний», </a:t>
            </a:r>
            <a:r>
              <a:rPr lang="ru-RU" sz="2500" b="1" dirty="0" smtClean="0"/>
              <a:t>земной.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500" b="1" dirty="0" smtClean="0"/>
              <a:t>Внизу мог быть третий этаж, который показывал «картину ада».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500" b="1" dirty="0" smtClean="0"/>
              <a:t>Кукловод манипулирует куклами </a:t>
            </a:r>
            <a:r>
              <a:rPr lang="ru-RU" sz="2500" b="1" dirty="0"/>
              <a:t>под полом </a:t>
            </a:r>
            <a:r>
              <a:rPr lang="ru-RU" sz="2500" b="1" dirty="0" smtClean="0"/>
              <a:t>сцены.</a:t>
            </a:r>
            <a:endParaRPr lang="ru-RU" sz="25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457" y="2225709"/>
            <a:ext cx="2942987" cy="3112962"/>
          </a:xfrm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177" y="2502195"/>
            <a:ext cx="2297546" cy="28364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84006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214" y="503698"/>
            <a:ext cx="10387327" cy="1303867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Конструкция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Вертепных кукол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88712" y="2441749"/>
            <a:ext cx="7737231" cy="37861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Т</a:t>
            </a:r>
            <a:r>
              <a:rPr lang="ru-RU" b="1" dirty="0" smtClean="0"/>
              <a:t>ело </a:t>
            </a:r>
            <a:r>
              <a:rPr lang="ru-RU" b="1" dirty="0"/>
              <a:t>куклы насаживается на длинный стержень </a:t>
            </a:r>
            <a:r>
              <a:rPr lang="ru-RU" b="1" dirty="0" smtClean="0"/>
              <a:t>– рукоятку.</a:t>
            </a:r>
          </a:p>
          <a:p>
            <a:pPr algn="just"/>
            <a:r>
              <a:rPr lang="ru-RU" b="1" dirty="0"/>
              <a:t>К</a:t>
            </a:r>
            <a:r>
              <a:rPr lang="ru-RU" b="1" dirty="0" smtClean="0"/>
              <a:t>уклы </a:t>
            </a:r>
            <a:r>
              <a:rPr lang="ru-RU" b="1" dirty="0"/>
              <a:t>вырезаются из дерева и обшивается </a:t>
            </a:r>
            <a:r>
              <a:rPr lang="ru-RU" b="1" dirty="0" smtClean="0"/>
              <a:t>тканью.</a:t>
            </a:r>
          </a:p>
          <a:p>
            <a:pPr algn="just"/>
            <a:r>
              <a:rPr lang="ru-RU" b="1" dirty="0"/>
              <a:t>Лица обозначаются условно: в основном намечают глаза и рот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/>
              <a:t>Высота кукол составляет примерно 25 - 30 сантиметров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/>
              <a:t>Вертепные куклы лишены пластики, все их действия построены на монологах или диалогах.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78" y="2592756"/>
            <a:ext cx="2318500" cy="34840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1706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692" y="660585"/>
            <a:ext cx="9601196" cy="130386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Куклы «Небесного мира»</a:t>
            </a:r>
            <a:endParaRPr lang="ru-RU" sz="5400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1306093" y="2587637"/>
            <a:ext cx="5494238" cy="375315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</a:rPr>
              <a:t>Куклы Святого </a:t>
            </a:r>
            <a:r>
              <a:rPr lang="ru-RU" sz="3200" b="1" dirty="0" smtClean="0">
                <a:solidFill>
                  <a:schemeClr val="dk1"/>
                </a:solidFill>
              </a:rPr>
              <a:t>семейства: </a:t>
            </a:r>
            <a:r>
              <a:rPr lang="ru-RU" sz="2500" b="1" dirty="0" smtClean="0">
                <a:solidFill>
                  <a:schemeClr val="dk1"/>
                </a:solidFill>
              </a:rPr>
              <a:t>Мария, Иосиф, младенец Иисус</a:t>
            </a:r>
            <a:endParaRPr lang="ru-RU" sz="2500" b="1" dirty="0" smtClean="0">
              <a:solidFill>
                <a:schemeClr val="dk1"/>
              </a:solidFill>
            </a:endParaRPr>
          </a:p>
          <a:p>
            <a:r>
              <a:rPr lang="ru-RU" sz="3200" b="1" dirty="0">
                <a:solidFill>
                  <a:schemeClr val="dk1"/>
                </a:solidFill>
              </a:rPr>
              <a:t>Кукла </a:t>
            </a:r>
            <a:r>
              <a:rPr lang="ru-RU" sz="3200" b="1" dirty="0" smtClean="0">
                <a:solidFill>
                  <a:schemeClr val="dk1"/>
                </a:solidFill>
              </a:rPr>
              <a:t>Ангел</a:t>
            </a:r>
          </a:p>
          <a:p>
            <a:r>
              <a:rPr lang="ru-RU" sz="3200" b="1" dirty="0">
                <a:solidFill>
                  <a:schemeClr val="dk1"/>
                </a:solidFill>
              </a:rPr>
              <a:t>Куклы </a:t>
            </a:r>
            <a:r>
              <a:rPr lang="ru-RU" sz="3200" b="1" dirty="0" smtClean="0">
                <a:solidFill>
                  <a:schemeClr val="dk1"/>
                </a:solidFill>
              </a:rPr>
              <a:t>Пастухи</a:t>
            </a:r>
          </a:p>
          <a:p>
            <a:r>
              <a:rPr lang="ru-RU" sz="3200" b="1" dirty="0">
                <a:solidFill>
                  <a:schemeClr val="dk1"/>
                </a:solidFill>
              </a:rPr>
              <a:t>Куклы </a:t>
            </a:r>
            <a:r>
              <a:rPr lang="ru-RU" sz="3200" b="1" dirty="0" smtClean="0">
                <a:solidFill>
                  <a:schemeClr val="dk1"/>
                </a:solidFill>
              </a:rPr>
              <a:t>Волхвы</a:t>
            </a:r>
          </a:p>
          <a:p>
            <a:r>
              <a:rPr lang="ru-RU" sz="3200" b="1" dirty="0">
                <a:solidFill>
                  <a:schemeClr val="dk1"/>
                </a:solidFill>
              </a:rPr>
              <a:t>Вифлеемская Звезда</a:t>
            </a:r>
          </a:p>
          <a:p>
            <a:endParaRPr lang="ru-RU" b="1" dirty="0">
              <a:solidFill>
                <a:schemeClr val="dk1"/>
              </a:solidFill>
            </a:endParaRPr>
          </a:p>
          <a:p>
            <a:endParaRPr lang="ru-RU" b="1" dirty="0">
              <a:solidFill>
                <a:schemeClr val="dk1"/>
              </a:solidFill>
            </a:endParaRPr>
          </a:p>
          <a:p>
            <a:endParaRPr lang="ru-RU" b="1" dirty="0">
              <a:solidFill>
                <a:schemeClr val="dk1"/>
              </a:solidFill>
            </a:endParaRPr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1" t="5617" r="19591" b="18728"/>
          <a:stretch/>
        </p:blipFill>
        <p:spPr>
          <a:xfrm>
            <a:off x="7405527" y="3071397"/>
            <a:ext cx="2460023" cy="2166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21893" r="57396" b="19934"/>
          <a:stretch/>
        </p:blipFill>
        <p:spPr>
          <a:xfrm>
            <a:off x="7976995" y="3071397"/>
            <a:ext cx="1484529" cy="2310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1" t="34374" r="13546" b="14462"/>
          <a:stretch/>
        </p:blipFill>
        <p:spPr>
          <a:xfrm>
            <a:off x="7457093" y="3111483"/>
            <a:ext cx="2356893" cy="22304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33666" r="52607" b="8397"/>
          <a:stretch/>
        </p:blipFill>
        <p:spPr>
          <a:xfrm>
            <a:off x="7790043" y="3071397"/>
            <a:ext cx="1743709" cy="22294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t="1370" r="16352" b="54559"/>
          <a:stretch/>
        </p:blipFill>
        <p:spPr>
          <a:xfrm>
            <a:off x="7305152" y="3111483"/>
            <a:ext cx="2682910" cy="2194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05919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5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1582</TotalTime>
  <Words>648</Words>
  <Application>Microsoft Office PowerPoint</Application>
  <PresentationFormat>Широкоэкранный</PresentationFormat>
  <Paragraphs>63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Garamond</vt:lpstr>
      <vt:lpstr>Натуральные материалы</vt:lpstr>
      <vt:lpstr>ВЕРТЕПНЫЙ ТЕАТР</vt:lpstr>
      <vt:lpstr>Что такое Вертепный театр?</vt:lpstr>
      <vt:lpstr>История Вертепного театра</vt:lpstr>
      <vt:lpstr>Возрождение Вертепного театра в России</vt:lpstr>
      <vt:lpstr>Сюжет Вертепного представления</vt:lpstr>
      <vt:lpstr>Презентация PowerPoint</vt:lpstr>
      <vt:lpstr>Строение Вертепного ящика</vt:lpstr>
      <vt:lpstr>Конструкция Вертепных кукол</vt:lpstr>
      <vt:lpstr>Куклы «Небесного мира»</vt:lpstr>
      <vt:lpstr>Куклы «Земного мира»</vt:lpstr>
      <vt:lpstr>Кукла Пономарь</vt:lpstr>
      <vt:lpstr>Презентация PowerPoint</vt:lpstr>
      <vt:lpstr>Вертепный театр в наши дни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Вертепный театр</dc:title>
  <dc:creator>Светлана</dc:creator>
  <cp:lastModifiedBy>Светлана</cp:lastModifiedBy>
  <cp:revision>194</cp:revision>
  <dcterms:created xsi:type="dcterms:W3CDTF">2019-11-25T17:45:25Z</dcterms:created>
  <dcterms:modified xsi:type="dcterms:W3CDTF">2021-02-10T15:44:14Z</dcterms:modified>
</cp:coreProperties>
</file>